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9" r:id="rId4"/>
    <p:sldId id="260" r:id="rId5"/>
    <p:sldId id="290" r:id="rId6"/>
    <p:sldId id="305" r:id="rId7"/>
    <p:sldId id="304" r:id="rId8"/>
    <p:sldId id="264" r:id="rId9"/>
    <p:sldId id="275" r:id="rId10"/>
    <p:sldId id="265" r:id="rId11"/>
    <p:sldId id="267" r:id="rId12"/>
    <p:sldId id="271" r:id="rId13"/>
    <p:sldId id="272" r:id="rId14"/>
    <p:sldId id="266" r:id="rId15"/>
    <p:sldId id="276" r:id="rId16"/>
    <p:sldId id="294" r:id="rId17"/>
    <p:sldId id="297" r:id="rId18"/>
    <p:sldId id="270" r:id="rId19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3" autoAdjust="0"/>
    <p:restoredTop sz="94660"/>
  </p:normalViewPr>
  <p:slideViewPr>
    <p:cSldViewPr>
      <p:cViewPr varScale="1">
        <p:scale>
          <a:sx n="69" d="100"/>
          <a:sy n="69" d="100"/>
        </p:scale>
        <p:origin x="-129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89FCE4-8915-4D4E-BDCD-DB44CEE75D27}" type="datetimeFigureOut">
              <a:rPr lang="pt-BR" smtClean="0"/>
              <a:t>28/09/2023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1F399-F711-40F9-984D-88400B37C5A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5801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1F399-F711-40F9-984D-88400B37C5AF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2199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1F399-F711-40F9-984D-88400B37C5AF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7598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1F399-F711-40F9-984D-88400B37C5AF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6403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1F399-F711-40F9-984D-88400B37C5AF}" type="slidenum">
              <a:rPr lang="pt-BR" smtClean="0"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50657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1F399-F711-40F9-984D-88400B37C5AF}" type="slidenum">
              <a:rPr lang="pt-BR" smtClean="0"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92973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1F399-F711-40F9-984D-88400B37C5AF}" type="slidenum">
              <a:rPr lang="pt-BR" smtClean="0"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54076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367ED-B2E9-4A79-8CF3-2538BF2686BB}" type="datetime1">
              <a:rPr lang="pt-BR" smtClean="0"/>
              <a:t>28/09/2023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8D49-8091-4777-BE25-67AE64E8C1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9961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E9E2F-D255-4C43-888D-8685DEBB6C4F}" type="datetime1">
              <a:rPr lang="pt-BR" smtClean="0"/>
              <a:t>28/09/2023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8D49-8091-4777-BE25-67AE64E8C1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2968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B7EC-21E6-4215-9804-9E01B2361EE8}" type="datetime1">
              <a:rPr lang="pt-BR" smtClean="0"/>
              <a:t>28/09/2023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8D49-8091-4777-BE25-67AE64E8C1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1643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EFA8-99BE-4B91-9F10-03C69E9436B3}" type="datetime1">
              <a:rPr lang="pt-BR" smtClean="0"/>
              <a:t>28/09/2023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8D49-8091-4777-BE25-67AE64E8C1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7683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D1A4-913C-4182-9FE8-F1FA626511CB}" type="datetime1">
              <a:rPr lang="pt-BR" smtClean="0"/>
              <a:t>28/09/2023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8D49-8091-4777-BE25-67AE64E8C1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1391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0FD5-5CE2-4302-BA3F-136FE19B93AD}" type="datetime1">
              <a:rPr lang="pt-BR" smtClean="0"/>
              <a:t>28/09/2023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8D49-8091-4777-BE25-67AE64E8C1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952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A65ED-CDA0-42BE-B272-4934EBD73FCE}" type="datetime1">
              <a:rPr lang="pt-BR" smtClean="0"/>
              <a:t>28/09/2023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8D49-8091-4777-BE25-67AE64E8C1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0767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54AFE-B4A3-4827-844F-63A2517FFD22}" type="datetime1">
              <a:rPr lang="pt-BR" smtClean="0"/>
              <a:t>28/09/2023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8D49-8091-4777-BE25-67AE64E8C1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18901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60D3C-D0BA-4884-86CC-88F06E1D1F77}" type="datetime1">
              <a:rPr lang="pt-BR" smtClean="0"/>
              <a:t>28/09/2023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8D49-8091-4777-BE25-67AE64E8C1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01324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62BCA-0C72-4E1F-9942-3D24187A6C80}" type="datetime1">
              <a:rPr lang="pt-BR" smtClean="0"/>
              <a:t>28/09/2023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8D49-8091-4777-BE25-67AE64E8C1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32664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5940-BFBC-42D7-8A94-4E48D7AA1931}" type="datetime1">
              <a:rPr lang="pt-BR" smtClean="0"/>
              <a:t>28/09/2023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8D49-8091-4777-BE25-67AE64E8C1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59054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CBDFC-FFA7-4616-80DD-4C2FC8658595}" type="datetime1">
              <a:rPr lang="pt-BR" smtClean="0"/>
              <a:t>28/09/2023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58D49-8091-4777-BE25-67AE64E8C1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58819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1" y="-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0" y="549806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latin typeface="Arial" pitchFamily="34" charset="0"/>
                <a:cs typeface="Arial" pitchFamily="34" charset="0"/>
              </a:rPr>
              <a:t>2º Quadrimestre/2023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0" y="549806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2º Quadrimestre/2023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3130" y="4752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SECRETARIA DE FINANÇAS</a:t>
            </a:r>
            <a:endParaRPr lang="pt-B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0" y="951579"/>
            <a:ext cx="91440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PRINCIPAIS RECEITAS – 2º QUADRIMESTRE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0"/>
            <a:ext cx="91450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i="1" dirty="0" smtClean="0">
                <a:latin typeface="Arial" pitchFamily="34" charset="0"/>
                <a:cs typeface="Arial" pitchFamily="34" charset="0"/>
              </a:rPr>
              <a:t>Cumprimento das Metas Fiscais  (LRF) – 2º Quadrimestre/2023</a:t>
            </a:r>
          </a:p>
          <a:p>
            <a:pPr algn="ctr"/>
            <a:r>
              <a:rPr lang="pt-BR" b="1" i="1" dirty="0" smtClean="0">
                <a:latin typeface="Arial" pitchFamily="34" charset="0"/>
                <a:cs typeface="Arial" pitchFamily="34" charset="0"/>
              </a:rPr>
              <a:t>Prefeitura Municipal de Taubaté</a:t>
            </a:r>
          </a:p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SECRETARIA DE FINANÇAS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6" y="0"/>
            <a:ext cx="97261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5" y="1536354"/>
            <a:ext cx="9133835" cy="5321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994585" y="0"/>
            <a:ext cx="2133600" cy="365125"/>
          </a:xfrm>
        </p:spPr>
        <p:txBody>
          <a:bodyPr/>
          <a:lstStyle/>
          <a:p>
            <a:fld id="{F8F58D49-8091-4777-BE25-67AE64E8C16C}" type="slidenum">
              <a:rPr lang="pt-BR" smtClean="0"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603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13677" y="978539"/>
            <a:ext cx="9158691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PRINCIPAIS RECEITAS – 2º QUADRIMESTRE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0"/>
            <a:ext cx="91450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i="1" dirty="0" smtClean="0">
                <a:latin typeface="Arial" pitchFamily="34" charset="0"/>
                <a:cs typeface="Arial" pitchFamily="34" charset="0"/>
              </a:rPr>
              <a:t>Cumprimento das Metas Fiscais  (LRF) – 2º Quadrimestre/2023</a:t>
            </a:r>
          </a:p>
          <a:p>
            <a:pPr algn="ctr"/>
            <a:r>
              <a:rPr lang="pt-BR" b="1" i="1" dirty="0" smtClean="0">
                <a:latin typeface="Arial" pitchFamily="34" charset="0"/>
                <a:cs typeface="Arial" pitchFamily="34" charset="0"/>
              </a:rPr>
              <a:t>Prefeitura Municipal de Taubaté</a:t>
            </a:r>
          </a:p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SECRETARIA DE FINANÇAS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6" y="0"/>
            <a:ext cx="97261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996724" y="0"/>
            <a:ext cx="2133600" cy="365125"/>
          </a:xfrm>
        </p:spPr>
        <p:txBody>
          <a:bodyPr/>
          <a:lstStyle/>
          <a:p>
            <a:fld id="{F8F58D49-8091-4777-BE25-67AE64E8C16C}" type="slidenum">
              <a:rPr lang="pt-BR" smtClean="0"/>
              <a:t>11</a:t>
            </a:fld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6" y="1563314"/>
            <a:ext cx="9134849" cy="5294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633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0166" y="974098"/>
            <a:ext cx="91440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PRINCIPAIS RECEITAS – 2º QUADRIMESTRE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0"/>
            <a:ext cx="91450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i="1" dirty="0" smtClean="0">
                <a:latin typeface="Arial" pitchFamily="34" charset="0"/>
                <a:cs typeface="Arial" pitchFamily="34" charset="0"/>
              </a:rPr>
              <a:t>Cumprimento das Metas Fiscais  (LRF) – 2º Quadrimestre/2023</a:t>
            </a:r>
          </a:p>
          <a:p>
            <a:pPr algn="ctr"/>
            <a:r>
              <a:rPr lang="pt-BR" b="1" i="1" dirty="0" smtClean="0">
                <a:latin typeface="Arial" pitchFamily="34" charset="0"/>
                <a:cs typeface="Arial" pitchFamily="34" charset="0"/>
              </a:rPr>
              <a:t>Prefeitura Municipal de Taubaté</a:t>
            </a:r>
          </a:p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SECRETARIA DE FINANÇAS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6" y="0"/>
            <a:ext cx="97261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985426" y="35946"/>
            <a:ext cx="2133600" cy="365125"/>
          </a:xfrm>
        </p:spPr>
        <p:txBody>
          <a:bodyPr/>
          <a:lstStyle/>
          <a:p>
            <a:fld id="{F8F58D49-8091-4777-BE25-67AE64E8C16C}" type="slidenum">
              <a:rPr lang="pt-BR" smtClean="0"/>
              <a:t>12</a:t>
            </a:fld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58872"/>
            <a:ext cx="9154167" cy="5299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155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0166" y="980728"/>
            <a:ext cx="91440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PRINCIPAIS RECEITAS – 2º QUADRIMESTRE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0"/>
            <a:ext cx="91450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i="1" dirty="0" smtClean="0">
                <a:latin typeface="Arial" pitchFamily="34" charset="0"/>
                <a:cs typeface="Arial" pitchFamily="34" charset="0"/>
              </a:rPr>
              <a:t>Cumprimento das Metas Fiscais  (LRF) – 2º Quadrimestre/2023</a:t>
            </a:r>
          </a:p>
          <a:p>
            <a:pPr algn="ctr"/>
            <a:r>
              <a:rPr lang="pt-BR" b="1" i="1" dirty="0" smtClean="0">
                <a:latin typeface="Arial" pitchFamily="34" charset="0"/>
                <a:cs typeface="Arial" pitchFamily="34" charset="0"/>
              </a:rPr>
              <a:t>Prefeitura Municipal de Taubaté</a:t>
            </a:r>
          </a:p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SECRETARIA DE FINANÇAS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6" y="0"/>
            <a:ext cx="97261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6" y="1565503"/>
            <a:ext cx="9144000" cy="52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F8F58D49-8091-4777-BE25-67AE64E8C16C}" type="slidenum">
              <a:rPr lang="pt-BR" smtClean="0"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5007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-1" y="964895"/>
            <a:ext cx="91440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DESPESAS REALIZADAS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50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i="1" dirty="0" smtClean="0">
                <a:latin typeface="Arial" pitchFamily="34" charset="0"/>
                <a:cs typeface="Arial" pitchFamily="34" charset="0"/>
              </a:rPr>
              <a:t>Cumprimento das Metas Fiscais  (LRF) – 2º Quadrimestre/2023</a:t>
            </a:r>
          </a:p>
          <a:p>
            <a:pPr algn="ctr"/>
            <a:r>
              <a:rPr lang="pt-BR" b="1" i="1" dirty="0" smtClean="0">
                <a:latin typeface="Arial" pitchFamily="34" charset="0"/>
                <a:cs typeface="Arial" pitchFamily="34" charset="0"/>
              </a:rPr>
              <a:t>Prefeitura Municipal de Taubaté</a:t>
            </a:r>
          </a:p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SECRETARIA DE FINANÇAS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6" y="0"/>
            <a:ext cx="97261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6" y="1577381"/>
            <a:ext cx="9134848" cy="5308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11415" y="22092"/>
            <a:ext cx="2133600" cy="365125"/>
          </a:xfrm>
        </p:spPr>
        <p:txBody>
          <a:bodyPr/>
          <a:lstStyle/>
          <a:p>
            <a:fld id="{F8F58D49-8091-4777-BE25-67AE64E8C16C}" type="slidenum">
              <a:rPr lang="pt-BR" smtClean="0"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9052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0" y="0"/>
            <a:ext cx="91450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i="1" dirty="0" smtClean="0">
                <a:latin typeface="Arial" pitchFamily="34" charset="0"/>
                <a:cs typeface="Arial" pitchFamily="34" charset="0"/>
              </a:rPr>
              <a:t>Cumprimento das Metas Fiscais  (LRF) – 2º Quadrimestre/2023</a:t>
            </a:r>
          </a:p>
          <a:p>
            <a:pPr algn="ctr"/>
            <a:r>
              <a:rPr lang="pt-BR" b="1" i="1" dirty="0" smtClean="0">
                <a:latin typeface="Arial" pitchFamily="34" charset="0"/>
                <a:cs typeface="Arial" pitchFamily="34" charset="0"/>
              </a:rPr>
              <a:t>Prefeitura Municipal de Taubaté</a:t>
            </a:r>
          </a:p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SECRETARIA DE FINANÇAS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6" y="0"/>
            <a:ext cx="97261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6" y="892552"/>
            <a:ext cx="9144000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6" y="1601090"/>
            <a:ext cx="9144000" cy="525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10400" y="22092"/>
            <a:ext cx="2133600" cy="365125"/>
          </a:xfrm>
        </p:spPr>
        <p:txBody>
          <a:bodyPr/>
          <a:lstStyle/>
          <a:p>
            <a:fld id="{F8F58D49-8091-4777-BE25-67AE64E8C16C}" type="slidenum">
              <a:rPr lang="pt-BR" smtClean="0"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1474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0" y="1149981"/>
            <a:ext cx="91440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COMPARATIVO RECEITA E DESPESA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0"/>
            <a:ext cx="91450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i="1" dirty="0" smtClean="0">
                <a:latin typeface="Arial" pitchFamily="34" charset="0"/>
                <a:cs typeface="Arial" pitchFamily="34" charset="0"/>
              </a:rPr>
              <a:t>Cumprimento das Metas Fiscais  (LRF) – 2º Quadrimestre/2023</a:t>
            </a:r>
          </a:p>
          <a:p>
            <a:pPr algn="ctr"/>
            <a:r>
              <a:rPr lang="pt-BR" b="1" i="1" dirty="0" smtClean="0">
                <a:latin typeface="Arial" pitchFamily="34" charset="0"/>
                <a:cs typeface="Arial" pitchFamily="34" charset="0"/>
              </a:rPr>
              <a:t>Prefeitura Municipal de Taubaté</a:t>
            </a:r>
          </a:p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SECRETARIA DE FINANÇAS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6" y="0"/>
            <a:ext cx="97261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10399" y="0"/>
            <a:ext cx="2133600" cy="365125"/>
          </a:xfrm>
        </p:spPr>
        <p:txBody>
          <a:bodyPr/>
          <a:lstStyle/>
          <a:p>
            <a:fld id="{F8F58D49-8091-4777-BE25-67AE64E8C16C}" type="slidenum">
              <a:rPr lang="pt-BR" smtClean="0"/>
              <a:t>16</a:t>
            </a:fld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862263"/>
            <a:ext cx="9145016" cy="2870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490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3689" y="992394"/>
            <a:ext cx="9144000" cy="107721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DEMONSTRATIVO </a:t>
            </a:r>
            <a:r>
              <a:rPr lang="pt-BR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DA DESPESA COM PESSOAL NO QUADRIMESTRE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0"/>
            <a:ext cx="91450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i="1" dirty="0" smtClean="0">
                <a:latin typeface="Arial" pitchFamily="34" charset="0"/>
                <a:cs typeface="Arial" pitchFamily="34" charset="0"/>
              </a:rPr>
              <a:t>Cumprimento das Metas Fiscais  (LRF) – 2º Quadrimestre/2023</a:t>
            </a:r>
          </a:p>
          <a:p>
            <a:pPr algn="ctr"/>
            <a:r>
              <a:rPr lang="pt-BR" b="1" i="1" dirty="0" smtClean="0">
                <a:latin typeface="Arial" pitchFamily="34" charset="0"/>
                <a:cs typeface="Arial" pitchFamily="34" charset="0"/>
              </a:rPr>
              <a:t>Prefeitura Municipal de Taubaté</a:t>
            </a:r>
          </a:p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SECRETARIA DE FINANÇAS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6" y="0"/>
            <a:ext cx="97261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9154166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995779" y="0"/>
            <a:ext cx="2133600" cy="365125"/>
          </a:xfrm>
        </p:spPr>
        <p:txBody>
          <a:bodyPr/>
          <a:lstStyle/>
          <a:p>
            <a:fld id="{F8F58D49-8091-4777-BE25-67AE64E8C16C}" type="slidenum">
              <a:rPr lang="pt-BR" smtClean="0"/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6939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0" y="-41002"/>
            <a:ext cx="9144001" cy="6899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-3" y="-41002"/>
            <a:ext cx="914400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SECRETARIA DE FINANÇAS</a:t>
            </a:r>
          </a:p>
          <a:p>
            <a:pPr algn="ctr"/>
            <a:r>
              <a:rPr lang="pt-BR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Secretário: Marco Antônio Campos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0" y="5288340"/>
            <a:ext cx="9143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Endereço: Avenida </a:t>
            </a:r>
            <a:r>
              <a:rPr lang="pt-BR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Tiradentes, 520, </a:t>
            </a:r>
            <a:r>
              <a:rPr lang="pt-BR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Centro</a:t>
            </a:r>
          </a:p>
          <a:p>
            <a:pPr algn="ctr"/>
            <a:r>
              <a:rPr lang="pt-BR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Telefone: (12) </a:t>
            </a:r>
            <a:r>
              <a:rPr lang="pt-BR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3625-5141</a:t>
            </a:r>
          </a:p>
          <a:p>
            <a:pPr algn="ctr"/>
            <a:r>
              <a:rPr lang="pt-BR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 pmt.financas@taubate.sp.gov.br</a:t>
            </a:r>
            <a:endParaRPr lang="pt-BR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F8F58D49-8091-4777-BE25-67AE64E8C16C}" type="slidenum">
              <a:rPr lang="pt-BR" smtClean="0"/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134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165" y="2276872"/>
            <a:ext cx="9134849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3200" b="1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pt-BR" sz="3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Art.9º, § 4º </a:t>
            </a:r>
            <a:r>
              <a:rPr lang="pt-BR" sz="3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- </a:t>
            </a:r>
            <a:r>
              <a:rPr lang="pt-BR" sz="30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Até o final dos meses de Maio, Setembro e Fevereiro, o Poder Executivo demonstrará e avaliará o cumprimento das metas fiscais de cada quadrimestre, em audiência pública na comissão referida no § 1º do art. 166 da Constituição ou equivalente nas Casas Legislativas estaduais e municipais.</a:t>
            </a:r>
            <a:endParaRPr lang="pt-BR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0"/>
            <a:ext cx="91450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i="1" dirty="0" smtClean="0">
                <a:latin typeface="Arial" pitchFamily="34" charset="0"/>
                <a:cs typeface="Arial" pitchFamily="34" charset="0"/>
              </a:rPr>
              <a:t>Cumprimento das Metas Fiscais  (LRF) – 2º Quadrimestre/2023</a:t>
            </a:r>
          </a:p>
          <a:p>
            <a:pPr algn="ctr"/>
            <a:r>
              <a:rPr lang="pt-BR" b="1" i="1" dirty="0" smtClean="0">
                <a:latin typeface="Arial" pitchFamily="34" charset="0"/>
                <a:cs typeface="Arial" pitchFamily="34" charset="0"/>
              </a:rPr>
              <a:t>Prefeitura Municipal de Taubaté</a:t>
            </a:r>
          </a:p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SECRETARIA DE FINANÇAS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6" y="0"/>
            <a:ext cx="1033442" cy="948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0" y="1052736"/>
            <a:ext cx="9144000" cy="107721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LEI DE RESPONSABILIDADE FISCAL </a:t>
            </a:r>
          </a:p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LRF 101/2000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7008262" y="0"/>
            <a:ext cx="2133600" cy="365125"/>
          </a:xfrm>
        </p:spPr>
        <p:txBody>
          <a:bodyPr/>
          <a:lstStyle/>
          <a:p>
            <a:fld id="{F8F58D49-8091-4777-BE25-67AE64E8C16C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5926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-24797" y="978539"/>
            <a:ext cx="9169811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DEMONSTRATIVO DA RECEITA E DESPESA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76925" y="1563314"/>
            <a:ext cx="81911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Metas para 2023 - Base LOA: 1.708.000.000,00</a:t>
            </a:r>
          </a:p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Metas no Quadrimestre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: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569.333.333,33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0" y="0"/>
            <a:ext cx="91450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i="1" dirty="0" smtClean="0">
                <a:latin typeface="Arial" pitchFamily="34" charset="0"/>
                <a:cs typeface="Arial" pitchFamily="34" charset="0"/>
              </a:rPr>
              <a:t>Cumprimento das Metas Fiscais  (LRF) – 2º Quadrimestre/2023</a:t>
            </a:r>
          </a:p>
          <a:p>
            <a:pPr algn="ctr"/>
            <a:r>
              <a:rPr lang="pt-BR" b="1" i="1" dirty="0" smtClean="0">
                <a:latin typeface="Arial" pitchFamily="34" charset="0"/>
                <a:cs typeface="Arial" pitchFamily="34" charset="0"/>
              </a:rPr>
              <a:t>Prefeitura Municipal de Taubaté</a:t>
            </a:r>
          </a:p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SECRETARIA DE FINANÇAS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6" y="0"/>
            <a:ext cx="97261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97" y="2517421"/>
            <a:ext cx="9169812" cy="4340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7037164" y="0"/>
            <a:ext cx="2133600" cy="365125"/>
          </a:xfrm>
        </p:spPr>
        <p:txBody>
          <a:bodyPr/>
          <a:lstStyle/>
          <a:p>
            <a:fld id="{F8F58D49-8091-4777-BE25-67AE64E8C16C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765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016" y="962977"/>
            <a:ext cx="91440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DEMONSTRATIVO</a:t>
            </a:r>
            <a:r>
              <a:rPr lang="pt-BR" sz="31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</a:t>
            </a:r>
            <a:r>
              <a:rPr lang="pt-BR" sz="31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RESULTADO</a:t>
            </a:r>
            <a:r>
              <a:rPr lang="pt-BR" sz="31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PRIMÁRIO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0166" y="1589317"/>
            <a:ext cx="91450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latin typeface="Arial" pitchFamily="34" charset="0"/>
                <a:cs typeface="Arial" pitchFamily="34" charset="0"/>
              </a:rPr>
              <a:t>O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resultado primário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>
                <a:latin typeface="Arial" pitchFamily="34" charset="0"/>
                <a:cs typeface="Arial" pitchFamily="34" charset="0"/>
              </a:rPr>
              <a:t>é definido pela diferença entre receitas e despesas do governo, excluindo-se da conta as receitas e despesas com juros. Caso essa diferença seja positiva, tem-se um “superávit primário”; caso seja negativa, tem-se um “déficit primário”. O “superávit primário” é uma indicação de quanto o governo economizou ao longo de um período de tempo (um mês, um semestre, um ano) com vistas ao pagamento de juros sobre a sua dívida.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0" y="0"/>
            <a:ext cx="91450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i="1" dirty="0" smtClean="0">
                <a:latin typeface="Arial" pitchFamily="34" charset="0"/>
                <a:cs typeface="Arial" pitchFamily="34" charset="0"/>
              </a:rPr>
              <a:t>Cumprimento das Metas Fiscais  (LRF) – 2º Quadrimestre/2023</a:t>
            </a:r>
          </a:p>
          <a:p>
            <a:pPr algn="ctr"/>
            <a:r>
              <a:rPr lang="pt-BR" b="1" i="1" dirty="0" smtClean="0">
                <a:latin typeface="Arial" pitchFamily="34" charset="0"/>
                <a:cs typeface="Arial" pitchFamily="34" charset="0"/>
              </a:rPr>
              <a:t>Prefeitura Municipal de Taubaté</a:t>
            </a:r>
          </a:p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SECRETARIA DE FINANÇAS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6" y="0"/>
            <a:ext cx="97261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3643"/>
            <a:ext cx="9155182" cy="3514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r>
              <a:rPr lang="pt-BR" dirty="0" smtClean="0"/>
              <a:t>   </a:t>
            </a:r>
            <a:fld id="{F8F58D49-8091-4777-BE25-67AE64E8C16C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4177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0" y="0"/>
            <a:ext cx="91450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i="1" dirty="0" smtClean="0">
                <a:latin typeface="Arial" pitchFamily="34" charset="0"/>
                <a:cs typeface="Arial" pitchFamily="34" charset="0"/>
              </a:rPr>
              <a:t>Cumprimento das Metas Fiscais  (LRF) – 2º Quadrimestre/2023</a:t>
            </a:r>
          </a:p>
          <a:p>
            <a:pPr algn="ctr"/>
            <a:r>
              <a:rPr lang="pt-BR" b="1" i="1" dirty="0" smtClean="0">
                <a:latin typeface="Arial" pitchFamily="34" charset="0"/>
                <a:cs typeface="Arial" pitchFamily="34" charset="0"/>
              </a:rPr>
              <a:t>Prefeitura Municipal de Taubaté</a:t>
            </a:r>
          </a:p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SECRETARIA DE FINANÇAS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6" y="0"/>
            <a:ext cx="97261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1181" y="978330"/>
            <a:ext cx="9133834" cy="58477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DEMONSTRATIVO DO RESULTADO NOMINAL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1616046"/>
            <a:ext cx="913383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latin typeface="Arial" pitchFamily="34" charset="0"/>
                <a:cs typeface="Arial" pitchFamily="34" charset="0"/>
              </a:rPr>
              <a:t>O 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R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esultado 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N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ominal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 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leva em consideração juros e outros encargos de dívida, basta encontrar a variação da dívida líquida de um período para o outro.</a:t>
            </a:r>
          </a:p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Dívida Líquida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corresponde à diferença entre bruta, isto é, a dívida total do governo, e os valores que ele já tem em caixa e a receber.</a:t>
            </a:r>
            <a:endParaRPr lang="pt-BR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6" y="3247261"/>
            <a:ext cx="9133834" cy="3596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000234" y="0"/>
            <a:ext cx="2133600" cy="365125"/>
          </a:xfrm>
        </p:spPr>
        <p:txBody>
          <a:bodyPr/>
          <a:lstStyle/>
          <a:p>
            <a:fld id="{F8F58D49-8091-4777-BE25-67AE64E8C16C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389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0167" y="-21848"/>
            <a:ext cx="91450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i="1" dirty="0" smtClean="0">
                <a:latin typeface="Arial" pitchFamily="34" charset="0"/>
                <a:cs typeface="Arial" pitchFamily="34" charset="0"/>
              </a:rPr>
              <a:t>Cumprimento das Metas Fiscais  (LRF) – 2º Quadrimestre/2023</a:t>
            </a:r>
          </a:p>
          <a:p>
            <a:pPr algn="ctr"/>
            <a:r>
              <a:rPr lang="pt-BR" b="1" i="1" dirty="0" smtClean="0">
                <a:latin typeface="Arial" pitchFamily="34" charset="0"/>
                <a:cs typeface="Arial" pitchFamily="34" charset="0"/>
              </a:rPr>
              <a:t>Prefeitura Municipal de Taubaté</a:t>
            </a:r>
          </a:p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SECRETARIA DE FINANÇAS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6" y="0"/>
            <a:ext cx="97261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-15164" y="983252"/>
            <a:ext cx="9170346" cy="107721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RESTOS A PAGAR DE ANOS ANTERIORES ATÉ 2022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0" y="2221452"/>
            <a:ext cx="9156491" cy="460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997562" y="8237"/>
            <a:ext cx="2133600" cy="365125"/>
          </a:xfrm>
        </p:spPr>
        <p:txBody>
          <a:bodyPr/>
          <a:lstStyle/>
          <a:p>
            <a:fld id="{F8F58D49-8091-4777-BE25-67AE64E8C16C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294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0" y="950621"/>
            <a:ext cx="9154166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DÍVIDA CONSOLIDADA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0"/>
            <a:ext cx="91450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i="1" dirty="0" smtClean="0">
                <a:latin typeface="Arial" pitchFamily="34" charset="0"/>
                <a:cs typeface="Arial" pitchFamily="34" charset="0"/>
              </a:rPr>
              <a:t>Cumprimento das Metas Fiscais  (LRF) – 2º Quadrimestre/2023</a:t>
            </a:r>
          </a:p>
          <a:p>
            <a:pPr algn="ctr"/>
            <a:r>
              <a:rPr lang="pt-BR" b="1" i="1" dirty="0" smtClean="0">
                <a:latin typeface="Arial" pitchFamily="34" charset="0"/>
                <a:cs typeface="Arial" pitchFamily="34" charset="0"/>
              </a:rPr>
              <a:t>Prefeitura Municipal de Taubaté</a:t>
            </a:r>
          </a:p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SECRETARIA DE FINANÇAS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6" y="0"/>
            <a:ext cx="97261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F8F58D49-8091-4777-BE25-67AE64E8C16C}" type="slidenum">
              <a:rPr lang="pt-BR" smtClean="0"/>
              <a:t>7</a:t>
            </a:fld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9525"/>
            <a:ext cx="9154166" cy="52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275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959968"/>
            <a:ext cx="9145015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RECEITAS ARRECADADAS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50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i="1" dirty="0" smtClean="0">
                <a:latin typeface="Arial" pitchFamily="34" charset="0"/>
                <a:cs typeface="Arial" pitchFamily="34" charset="0"/>
              </a:rPr>
              <a:t>Cumprimento das Metas Fiscais  (LRF) – 2º Quadrimestre/2023</a:t>
            </a:r>
          </a:p>
          <a:p>
            <a:pPr algn="ctr"/>
            <a:r>
              <a:rPr lang="pt-BR" b="1" i="1" dirty="0" smtClean="0">
                <a:latin typeface="Arial" pitchFamily="34" charset="0"/>
                <a:cs typeface="Arial" pitchFamily="34" charset="0"/>
              </a:rPr>
              <a:t>Prefeitura Municipal de Taubaté</a:t>
            </a:r>
          </a:p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SECRETARIA DE FINANÇAS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6" y="0"/>
            <a:ext cx="97261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3" y="1572453"/>
            <a:ext cx="9129022" cy="5313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996545" y="0"/>
            <a:ext cx="2133600" cy="365125"/>
          </a:xfrm>
        </p:spPr>
        <p:txBody>
          <a:bodyPr/>
          <a:lstStyle/>
          <a:p>
            <a:fld id="{F8F58D49-8091-4777-BE25-67AE64E8C16C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716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-10051" y="936766"/>
            <a:ext cx="91440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RECEITAS ARRECADADAS 2º </a:t>
            </a:r>
            <a:r>
              <a:rPr lang="pt-BR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QUADRIMESTRE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50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i="1" dirty="0" smtClean="0">
                <a:latin typeface="Arial" pitchFamily="34" charset="0"/>
                <a:cs typeface="Arial" pitchFamily="34" charset="0"/>
              </a:rPr>
              <a:t>Cumprimento das Metas Fiscais  (LRF) – 2º Quadrimestre/2023</a:t>
            </a:r>
          </a:p>
          <a:p>
            <a:pPr algn="ctr"/>
            <a:r>
              <a:rPr lang="pt-BR" b="1" i="1" dirty="0" smtClean="0">
                <a:latin typeface="Arial" pitchFamily="34" charset="0"/>
                <a:cs typeface="Arial" pitchFamily="34" charset="0"/>
              </a:rPr>
              <a:t>Prefeitura Municipal de Taubaté</a:t>
            </a:r>
          </a:p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SECRETARIA DE FINANÇAS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6" y="0"/>
            <a:ext cx="97261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00349" y="22092"/>
            <a:ext cx="2133600" cy="365125"/>
          </a:xfrm>
        </p:spPr>
        <p:txBody>
          <a:bodyPr/>
          <a:lstStyle/>
          <a:p>
            <a:fld id="{F8F58D49-8091-4777-BE25-67AE64E8C16C}" type="slidenum">
              <a:rPr lang="pt-BR" smtClean="0"/>
              <a:t>9</a:t>
            </a:fld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52" y="1531815"/>
            <a:ext cx="9144001" cy="532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329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10534</TotalTime>
  <Words>552</Words>
  <Application>Microsoft Office PowerPoint</Application>
  <PresentationFormat>Apresentação na tela (4:3)</PresentationFormat>
  <Paragraphs>102</Paragraphs>
  <Slides>18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pmt</dc:creator>
  <cp:lastModifiedBy>pmt</cp:lastModifiedBy>
  <cp:revision>496</cp:revision>
  <cp:lastPrinted>2023-09-28T17:02:41Z</cp:lastPrinted>
  <dcterms:created xsi:type="dcterms:W3CDTF">2021-07-27T13:31:11Z</dcterms:created>
  <dcterms:modified xsi:type="dcterms:W3CDTF">2023-09-28T17:10:21Z</dcterms:modified>
</cp:coreProperties>
</file>