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90" r:id="rId6"/>
    <p:sldId id="303" r:id="rId7"/>
    <p:sldId id="305" r:id="rId8"/>
    <p:sldId id="304" r:id="rId9"/>
    <p:sldId id="264" r:id="rId10"/>
    <p:sldId id="275" r:id="rId11"/>
    <p:sldId id="265" r:id="rId12"/>
    <p:sldId id="267" r:id="rId13"/>
    <p:sldId id="271" r:id="rId14"/>
    <p:sldId id="272" r:id="rId15"/>
    <p:sldId id="273" r:id="rId16"/>
    <p:sldId id="266" r:id="rId17"/>
    <p:sldId id="276" r:id="rId18"/>
    <p:sldId id="294" r:id="rId19"/>
    <p:sldId id="297" r:id="rId20"/>
    <p:sldId id="270" r:id="rId21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660"/>
  </p:normalViewPr>
  <p:slideViewPr>
    <p:cSldViewPr>
      <p:cViewPr varScale="1">
        <p:scale>
          <a:sx n="69" d="100"/>
          <a:sy n="69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9FCE4-8915-4D4E-BDCD-DB44CEE75D27}" type="datetimeFigureOut">
              <a:rPr lang="pt-BR" smtClean="0"/>
              <a:t>23/05/2023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1F399-F711-40F9-984D-88400B37C5A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5801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1F399-F711-40F9-984D-88400B37C5AF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199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1F399-F711-40F9-984D-88400B37C5AF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403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1F399-F711-40F9-984D-88400B37C5AF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0657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1F399-F711-40F9-984D-88400B37C5AF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2973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1F399-F711-40F9-984D-88400B37C5AF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4076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0141-C873-4B89-9CD8-D9A489F6248C}" type="datetimeFigureOut">
              <a:rPr lang="pt-BR" smtClean="0"/>
              <a:t>23/05/2023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8D49-8091-4777-BE25-67AE64E8C1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961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0141-C873-4B89-9CD8-D9A489F6248C}" type="datetimeFigureOut">
              <a:rPr lang="pt-BR" smtClean="0"/>
              <a:t>23/05/2023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8D49-8091-4777-BE25-67AE64E8C1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296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0141-C873-4B89-9CD8-D9A489F6248C}" type="datetimeFigureOut">
              <a:rPr lang="pt-BR" smtClean="0"/>
              <a:t>23/05/2023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8D49-8091-4777-BE25-67AE64E8C1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164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0141-C873-4B89-9CD8-D9A489F6248C}" type="datetimeFigureOut">
              <a:rPr lang="pt-BR" smtClean="0"/>
              <a:t>23/05/2023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8D49-8091-4777-BE25-67AE64E8C1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768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0141-C873-4B89-9CD8-D9A489F6248C}" type="datetimeFigureOut">
              <a:rPr lang="pt-BR" smtClean="0"/>
              <a:t>23/05/2023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8D49-8091-4777-BE25-67AE64E8C1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139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0141-C873-4B89-9CD8-D9A489F6248C}" type="datetimeFigureOut">
              <a:rPr lang="pt-BR" smtClean="0"/>
              <a:t>23/05/2023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8D49-8091-4777-BE25-67AE64E8C1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52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0141-C873-4B89-9CD8-D9A489F6248C}" type="datetimeFigureOut">
              <a:rPr lang="pt-BR" smtClean="0"/>
              <a:t>23/05/2023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8D49-8091-4777-BE25-67AE64E8C1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76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0141-C873-4B89-9CD8-D9A489F6248C}" type="datetimeFigureOut">
              <a:rPr lang="pt-BR" smtClean="0"/>
              <a:t>23/05/2023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8D49-8091-4777-BE25-67AE64E8C1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890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0141-C873-4B89-9CD8-D9A489F6248C}" type="datetimeFigureOut">
              <a:rPr lang="pt-BR" smtClean="0"/>
              <a:t>23/05/2023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8D49-8091-4777-BE25-67AE64E8C1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132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0141-C873-4B89-9CD8-D9A489F6248C}" type="datetimeFigureOut">
              <a:rPr lang="pt-BR" smtClean="0"/>
              <a:t>23/05/2023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8D49-8091-4777-BE25-67AE64E8C1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266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0141-C873-4B89-9CD8-D9A489F6248C}" type="datetimeFigureOut">
              <a:rPr lang="pt-BR" smtClean="0"/>
              <a:t>23/05/2023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8D49-8091-4777-BE25-67AE64E8C1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905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60141-C873-4B89-9CD8-D9A489F6248C}" type="datetimeFigureOut">
              <a:rPr lang="pt-BR" smtClean="0"/>
              <a:t>23/05/2023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58D49-8091-4777-BE25-67AE64E8C1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881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1" y="-1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0" y="549806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1º Quadrimestre/2023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549806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1º Quadrimestre/2023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-14986" y="4752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188041"/>
            <a:ext cx="9144000" cy="55399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RECEITAS ARRECADADAS 1º QUADRIMESTRE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2039"/>
            <a:ext cx="9144000" cy="5115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329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188041"/>
            <a:ext cx="9144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PRINCIPAIS RECEITAS – 1º QUADRIMESTRE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1772816"/>
            <a:ext cx="9133834" cy="5085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3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188041"/>
            <a:ext cx="9144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PRINCIPAIS RECEITAS – 1º QUADRIMESTRE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5" y="1772816"/>
            <a:ext cx="9133835" cy="50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33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188041"/>
            <a:ext cx="9144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PRINCIPAIS RECEITAS – 1º QUADRIMESTRE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1772816"/>
            <a:ext cx="9133834" cy="50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5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188041"/>
            <a:ext cx="9144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PRINCIPAIS RECEITAS – 1º QUADRIMESTRE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144000" cy="50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0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188041"/>
            <a:ext cx="9144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PRINCIPAIS RECEITAS – </a:t>
            </a:r>
            <a:r>
              <a:rPr lang="pt-BR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pt-B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º QUADRIMESTRE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145015" cy="50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880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188041"/>
            <a:ext cx="9144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DESPESAS REALIZADAS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1817113"/>
            <a:ext cx="9133833" cy="501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052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188041"/>
            <a:ext cx="9144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DESPESAS REALIZADAS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166" y="1796480"/>
            <a:ext cx="9133834" cy="461665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FIXADA NO QUADRIMESTRE: 569.333.333,33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166" y="6444035"/>
            <a:ext cx="9133834" cy="461665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REALIZADA NO QUADRIMESTRE: 432.511.499,31 (-24,03%)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2249161"/>
            <a:ext cx="9133834" cy="416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7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188041"/>
            <a:ext cx="9144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COMPARATIVO RECEITA E DESPESA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2564904"/>
            <a:ext cx="9133834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90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188041"/>
            <a:ext cx="9144000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DEMONSTRATIVO </a:t>
            </a:r>
            <a:r>
              <a:rPr lang="pt-BR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DA DESPESA COM PESSOAL NO QUADRIMESTRE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2292969"/>
            <a:ext cx="9133834" cy="4565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3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276872"/>
            <a:ext cx="86409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3200" b="1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800" b="1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Art.9º, § 4º </a:t>
            </a: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 </a:t>
            </a:r>
            <a:r>
              <a:rPr lang="pt-BR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Até o final dos meses de Maio, Setembro e Fevereiro, o Poder Executivo demonstrará e avaliará o cumprimento das metas fiscais de cada quadrimestre, em audiência pública na comissão referida no § 1º do art. 166 da Constituição ou equivalente nas Casas Legislativas estaduais e municipais.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1188041"/>
            <a:ext cx="9144000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LEI DE RESPONSABILIDADE FISCAL </a:t>
            </a:r>
          </a:p>
          <a:p>
            <a:pPr algn="ctr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LRF 101/2000</a:t>
            </a:r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41002"/>
            <a:ext cx="9144001" cy="689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-3" y="-41002"/>
            <a:ext cx="9144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</a:p>
          <a:p>
            <a:pPr algn="ctr"/>
            <a:r>
              <a:rPr lang="pt-B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Secretário: Fernando Amâncio de Camargo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5288340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Endereço: Avenida </a:t>
            </a:r>
            <a:r>
              <a:rPr lang="pt-BR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Tiradentes, 520, </a:t>
            </a:r>
            <a:r>
              <a:rPr lang="pt-B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Centro</a:t>
            </a:r>
          </a:p>
          <a:p>
            <a:pPr algn="ctr"/>
            <a:r>
              <a:rPr lang="pt-BR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Telefone: (12) </a:t>
            </a:r>
            <a:r>
              <a:rPr lang="pt-B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3625-5141</a:t>
            </a:r>
          </a:p>
          <a:p>
            <a:pPr algn="ctr"/>
            <a:r>
              <a:rPr lang="pt-BR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 pmt.financas@taubate.sp.gov.br</a:t>
            </a:r>
            <a:endParaRPr lang="pt-BR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1188041"/>
            <a:ext cx="9144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DEMONSTRATIVO DA RECEITA E DESPESA</a:t>
            </a:r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07415" y="1988840"/>
            <a:ext cx="8191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Metas para 2023 - Base LOA: 1.708.000.000,00</a:t>
            </a:r>
          </a:p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Metas no Quadrimestre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: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569.333.333,33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3284984"/>
            <a:ext cx="913383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65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0" y="1203429"/>
            <a:ext cx="9144000" cy="56938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DEMONSTRATIVO DO RESULTADO PRIMÁRIO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0" y="1818690"/>
            <a:ext cx="91450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resultado primário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é definido pela diferença entre receitas e despesas do governo, excluindo-se da conta as receitas e despesas com juros. Caso essa diferença seja positiva, tem-se um “superávit primário”; caso seja negativa, tem-se um “déficit primário”. O “superávit primário” é uma indicação de quanto o governo economizou ao longo de um período de tempo (um mês, um semestre, um ano) com vistas ao pagamento de juros sobre a sua dívida.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3933056"/>
            <a:ext cx="913383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77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0166" y="1190158"/>
            <a:ext cx="9133834" cy="58477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DEMONSTRATIVO DO RESULTADO NOMINAL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166" y="1916832"/>
            <a:ext cx="9133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O 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R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esultado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N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ominal</a:t>
            </a:r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leva em consideração juros e outros encargos de dívida, basta encontrar a variação da dívida líquida de um período para o outro.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Dívida Líquida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corresponde à diferença entre bruta, isto é, a dívida total do governo, e os valores que ele já tem em caixa e a receber.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5" y="3171411"/>
            <a:ext cx="9119979" cy="364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89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-3689" y="1283341"/>
            <a:ext cx="9133834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CÁLCULO DO RESULTADO NOMINAL</a:t>
            </a:r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1988840"/>
            <a:ext cx="911997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9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0167" y="-21848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" y="2376590"/>
            <a:ext cx="913383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167" y="1196752"/>
            <a:ext cx="9133832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RESTOS A PAGAR DE ANOS ANTERIORES ATÉ 2022</a:t>
            </a:r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" y="4525708"/>
            <a:ext cx="9133831" cy="2215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9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0" y="1188041"/>
            <a:ext cx="9144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DÍVIDA CONSOLIDADA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1817115"/>
            <a:ext cx="9133834" cy="50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75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188041"/>
            <a:ext cx="914400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RECEITAS ARRECADADAS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91450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Cumprimento das Metas Fiscais  (LRF) – 1º Quadrimestre/2023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Prefeitura Municipal de Taubaté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FINANÇAS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0"/>
            <a:ext cx="9726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" y="1725116"/>
            <a:ext cx="9134849" cy="5146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16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9433</TotalTime>
  <Words>592</Words>
  <Application>Microsoft Office PowerPoint</Application>
  <PresentationFormat>Apresentação na tela (4:3)</PresentationFormat>
  <Paragraphs>95</Paragraphs>
  <Slides>20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pmt</dc:creator>
  <cp:lastModifiedBy>pmt</cp:lastModifiedBy>
  <cp:revision>425</cp:revision>
  <cp:lastPrinted>2023-05-22T19:36:51Z</cp:lastPrinted>
  <dcterms:created xsi:type="dcterms:W3CDTF">2021-07-27T13:31:11Z</dcterms:created>
  <dcterms:modified xsi:type="dcterms:W3CDTF">2023-05-23T20:06:49Z</dcterms:modified>
</cp:coreProperties>
</file>